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5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4630400" cy="8229600"/>
  <p:notesSz cx="8229600" cy="14630400"/>
  <p:embeddedFontLst>
    <p:embeddedFont>
      <p:font typeface="Century Gothic" panose="020B0502020202020204" pitchFamily="34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Inter" panose="020B0604020202020204" charset="0"/>
      <p:regular r:id="rId36"/>
    </p:embeddedFont>
    <p:embeddedFont>
      <p:font typeface="Wingdings 3" panose="05040102010807070707" pitchFamily="18" charset="2"/>
      <p:regular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83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7056" y="3017521"/>
            <a:ext cx="10698479" cy="2715337"/>
          </a:xfrm>
        </p:spPr>
        <p:txBody>
          <a:bodyPr anchor="b">
            <a:normAutofit/>
          </a:bodyPr>
          <a:lstStyle>
            <a:lvl1pPr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07056" y="5732855"/>
            <a:ext cx="10698479" cy="1351540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5188573"/>
            <a:ext cx="2093582" cy="934307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5435449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127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31520"/>
            <a:ext cx="10698479" cy="3740448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20311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930014" y="4206240"/>
            <a:ext cx="9043865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321803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2926081"/>
            <a:ext cx="10698480" cy="3269814"/>
          </a:xfrm>
        </p:spPr>
        <p:txBody>
          <a:bodyPr anchor="b">
            <a:normAutofit/>
          </a:bodyPr>
          <a:lstStyle>
            <a:lvl1pPr algn="l">
              <a:defRPr sz="57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037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804737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52888"/>
            <a:ext cx="10698479" cy="3456024"/>
          </a:xfrm>
        </p:spPr>
        <p:txBody>
          <a:bodyPr anchor="ctr">
            <a:normAutofit/>
          </a:bodyPr>
          <a:lstStyle>
            <a:lvl1pPr algn="l">
              <a:defRPr sz="57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43556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02464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53775" y="752887"/>
            <a:ext cx="2649121" cy="6340580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07054" y="752887"/>
            <a:ext cx="7772400" cy="63405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30913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9568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65620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724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11" y="748932"/>
            <a:ext cx="10694024" cy="1537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7054" y="2560320"/>
            <a:ext cx="10698480" cy="4533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77768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76959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4927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5084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5678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05800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53012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09066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37747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5337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9010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2470500"/>
            <a:ext cx="10698479" cy="1762560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4236155"/>
            <a:ext cx="10698479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20275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55852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65131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0278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2172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529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73351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04741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3516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2447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4256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7054" y="2560320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28896" y="2551467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831639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6832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83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248" y="2367244"/>
            <a:ext cx="479127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07055" y="3058759"/>
            <a:ext cx="5211472" cy="40248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07956" y="2363370"/>
            <a:ext cx="479880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00348" y="3054886"/>
            <a:ext cx="5206409" cy="40248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0273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365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1771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535306"/>
            <a:ext cx="4206239" cy="1171574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7614" y="535306"/>
            <a:ext cx="6217920" cy="6497956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5" y="1918336"/>
            <a:ext cx="4206239" cy="511492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44403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5760720"/>
            <a:ext cx="1069848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7054" y="761958"/>
            <a:ext cx="10698480" cy="4625964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440806"/>
            <a:ext cx="10698480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9652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74320"/>
            <a:ext cx="3421819" cy="7966354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32665" y="-943"/>
            <a:ext cx="2828009" cy="8224847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219456" cy="8229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11510" y="748932"/>
            <a:ext cx="10694024" cy="1537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4" y="2560320"/>
            <a:ext cx="10698480" cy="4663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33935" y="7356525"/>
            <a:ext cx="1375540" cy="4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7055" y="7362970"/>
            <a:ext cx="9143999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8175" y="945339"/>
            <a:ext cx="9357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0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  <p:sldLayoutId id="2147483704" r:id="rId29"/>
    <p:sldLayoutId id="2147483705" r:id="rId30"/>
    <p:sldLayoutId id="2147483706" r:id="rId31"/>
    <p:sldLayoutId id="2147483707" r:id="rId32"/>
    <p:sldLayoutId id="2147483708" r:id="rId33"/>
    <p:sldLayoutId id="2147483709" r:id="rId34"/>
    <p:sldLayoutId id="2147483710" r:id="rId35"/>
    <p:sldLayoutId id="2147483711" r:id="rId36"/>
    <p:sldLayoutId id="2147483712" r:id="rId37"/>
    <p:sldLayoutId id="2147483713" r:id="rId38"/>
    <p:sldLayoutId id="2147483714" r:id="rId39"/>
    <p:sldLayoutId id="2147483715" r:id="rId40"/>
    <p:sldLayoutId id="2147483716" r:id="rId41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redpanda.com/" TargetMode="External"/><Relationship Id="rId3" Type="http://schemas.openxmlformats.org/officeDocument/2006/relationships/hyperlink" Target="https://kafka.apache.org/" TargetMode="External"/><Relationship Id="rId7" Type="http://schemas.openxmlformats.org/officeDocument/2006/relationships/hyperlink" Target="https://etcd.io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1.xml"/><Relationship Id="rId6" Type="http://schemas.openxmlformats.org/officeDocument/2006/relationships/hyperlink" Target="https://debezium.io/" TargetMode="External"/><Relationship Id="rId5" Type="http://schemas.openxmlformats.org/officeDocument/2006/relationships/hyperlink" Target="https://aws.amazon.com/kinesis/" TargetMode="External"/><Relationship Id="rId10" Type="http://schemas.openxmlformats.org/officeDocument/2006/relationships/hyperlink" Target="https://materialize.com/eventual-consistency-isnt-for-streaming/" TargetMode="External"/><Relationship Id="rId4" Type="http://schemas.openxmlformats.org/officeDocument/2006/relationships/hyperlink" Target="https://pulsar.apache.org/" TargetMode="External"/><Relationship Id="rId9" Type="http://schemas.openxmlformats.org/officeDocument/2006/relationships/hyperlink" Target="https://github.com/singularity-data/risingwav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97160"/>
            <a:ext cx="7556421" cy="1302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RisingWave: Cloud-Native Streaming Database</a:t>
            </a:r>
            <a:endParaRPr lang="en-US" sz="410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597360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look at RisingWave, a new cloud-native streaming database designed to simplify, reduce the cost, and increase the accessibility of stream processing.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72264"/>
            <a:ext cx="11374874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Key Components: Frontend and Compute Nodes</a:t>
            </a:r>
            <a:endParaRPr lang="en-US" sz="410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019550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 Nodes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93790" y="4543544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to PostgreSQL clients, parse SQL, and redirect statements to batch or streaming engines.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564874" y="4019550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Compute Nodes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7564874" y="4543544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Host both the batch engine (vectorized query execution) and the streaming engine (actor model-based).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907" y="411599"/>
            <a:ext cx="5469612" cy="484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Frontend Nodes in RisingWave</a:t>
            </a:r>
            <a:endParaRPr lang="en-US" sz="305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590907" y="1117878"/>
            <a:ext cx="3200876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🔹 What Are Frontend Nodes?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590907" y="1637824"/>
            <a:ext cx="13448586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 nodes are the 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entry point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user queries. They act like the brain that 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translates SQL into executable workflows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90907" y="2095738"/>
            <a:ext cx="4567238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🔍 Key Responsibilities of Frontend Nodes:</a:t>
            </a:r>
            <a:endParaRPr lang="en-US" sz="1800" dirty="0">
              <a:latin typeface="+mj-lt"/>
            </a:endParaRPr>
          </a:p>
        </p:txBody>
      </p:sp>
      <p:sp>
        <p:nvSpPr>
          <p:cNvPr id="6" name="Text 4"/>
          <p:cNvSpPr/>
          <p:nvPr/>
        </p:nvSpPr>
        <p:spPr>
          <a:xfrm>
            <a:off x="590907" y="2615684"/>
            <a:ext cx="13448586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Font typeface="+mj-lt"/>
              <a:buAutoNum type="arabicPeriod"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Parsing &amp; Planning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90907" y="2903696"/>
            <a:ext cx="13448586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Accepts SQL queries directly from PostgreSQL clients (</a:t>
            </a:r>
            <a:r>
              <a:rPr lang="en-US" sz="11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psql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or apps).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590907" y="3199328"/>
            <a:ext cx="13448586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Parses SQL queries and generates 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logical plans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590907" y="3487341"/>
            <a:ext cx="13448586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Optimizes and converts logical plans into 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physical execution plans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590907" y="3775353"/>
            <a:ext cx="13448586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Font typeface="+mj-lt"/>
              <a:buAutoNum type="arabicPeriod" startAt="2"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Metadata Caching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590907" y="4063365"/>
            <a:ext cx="13448586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 nodes cache 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metadata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from the 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 service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590907" y="4351377"/>
            <a:ext cx="13448586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includes table schemas, view definitions, and system configuration.</a:t>
            </a: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590907" y="4639389"/>
            <a:ext cx="13448586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Caching improves performance and reduces overhead.</a:t>
            </a:r>
            <a:endParaRPr lang="en-US" sz="1150" dirty="0"/>
          </a:p>
        </p:txBody>
      </p:sp>
      <p:sp>
        <p:nvSpPr>
          <p:cNvPr id="14" name="Text 12"/>
          <p:cNvSpPr/>
          <p:nvPr/>
        </p:nvSpPr>
        <p:spPr>
          <a:xfrm>
            <a:off x="590907" y="4927402"/>
            <a:ext cx="13448586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Font typeface="+mj-lt"/>
              <a:buAutoNum type="arabicPeriod" startAt="3"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Query Routing</a:t>
            </a:r>
            <a:endParaRPr lang="en-US" sz="1150" dirty="0"/>
          </a:p>
        </p:txBody>
      </p:sp>
      <p:sp>
        <p:nvSpPr>
          <p:cNvPr id="15" name="Text 13"/>
          <p:cNvSpPr/>
          <p:nvPr/>
        </p:nvSpPr>
        <p:spPr>
          <a:xfrm>
            <a:off x="590907" y="5215414"/>
            <a:ext cx="13448586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 decides 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where the computation should run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150" dirty="0"/>
          </a:p>
        </p:txBody>
      </p:sp>
      <p:sp>
        <p:nvSpPr>
          <p:cNvPr id="16" name="Text 14"/>
          <p:cNvSpPr/>
          <p:nvPr/>
        </p:nvSpPr>
        <p:spPr>
          <a:xfrm>
            <a:off x="590907" y="5503426"/>
            <a:ext cx="13448586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sends the execution plan to the appropriate 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Compute Nodes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150" dirty="0"/>
          </a:p>
        </p:txBody>
      </p:sp>
      <p:sp>
        <p:nvSpPr>
          <p:cNvPr id="17" name="Text 15"/>
          <p:cNvSpPr/>
          <p:nvPr/>
        </p:nvSpPr>
        <p:spPr>
          <a:xfrm>
            <a:off x="590907" y="5791438"/>
            <a:ext cx="13448586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Font typeface="+mj-lt"/>
              <a:buAutoNum type="arabicPeriod" startAt="4"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Dual Query Support</a:t>
            </a:r>
            <a:endParaRPr lang="en-US" sz="1150" dirty="0"/>
          </a:p>
        </p:txBody>
      </p:sp>
      <p:sp>
        <p:nvSpPr>
          <p:cNvPr id="18" name="Text 16"/>
          <p:cNvSpPr/>
          <p:nvPr/>
        </p:nvSpPr>
        <p:spPr>
          <a:xfrm>
            <a:off x="590907" y="6079450"/>
            <a:ext cx="13448586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both 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ad-hoc SQL queries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materialized views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150" dirty="0"/>
          </a:p>
        </p:txBody>
      </p:sp>
      <p:sp>
        <p:nvSpPr>
          <p:cNvPr id="19" name="Text 17"/>
          <p:cNvSpPr/>
          <p:nvPr/>
        </p:nvSpPr>
        <p:spPr>
          <a:xfrm>
            <a:off x="590907" y="6367463"/>
            <a:ext cx="13448586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Materialized views are registered and tracked in the 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 service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150" dirty="0"/>
          </a:p>
        </p:txBody>
      </p:sp>
      <p:sp>
        <p:nvSpPr>
          <p:cNvPr id="20" name="Text 18"/>
          <p:cNvSpPr/>
          <p:nvPr/>
        </p:nvSpPr>
        <p:spPr>
          <a:xfrm>
            <a:off x="590907" y="6825377"/>
            <a:ext cx="2326958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💡 Analogy:</a:t>
            </a:r>
            <a:endParaRPr lang="en-US" sz="1800" dirty="0"/>
          </a:p>
        </p:txBody>
      </p:sp>
      <p:sp>
        <p:nvSpPr>
          <p:cNvPr id="21" name="Text 19"/>
          <p:cNvSpPr/>
          <p:nvPr/>
        </p:nvSpPr>
        <p:spPr>
          <a:xfrm>
            <a:off x="590907" y="7345323"/>
            <a:ext cx="13448586" cy="4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 can think of Frontend Nodes as the 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“planner and dispatcher”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a restaurant. They take your order (SQL), check the kitchen status (metadata), and forward the instructions to the chef (compute node).</a:t>
            </a:r>
            <a:endParaRPr lang="en-US" sz="11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8541"/>
            <a:ext cx="11444764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How Frontend Nodes Plan and Dispatch Queries</a:t>
            </a:r>
            <a:endParaRPr lang="en-US" sz="410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607469"/>
            <a:ext cx="7022544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 nodes parse SQL queries from PostgreSQL clients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93790" y="3230761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Three-step process: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793790" y="385405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logical plan from SQL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24100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to create an execution plan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62795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Schedule query to compute nodes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243155"/>
            <a:ext cx="2733913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For materialized views: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793790" y="586644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Builds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streaming workflows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using an actor graph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625340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Deploys workflows for continuous computation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260" y="661273"/>
            <a:ext cx="5491758" cy="488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Compute Nodes in RisingWave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744260" y="1521738"/>
            <a:ext cx="13141881" cy="379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🔹</a:t>
            </a:r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What Are Compute Nodes?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744260" y="2110621"/>
            <a:ext cx="1314188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Compute nodes are the execution engines of RisingWave. They run the actual computation on the data — either in batch or streaming mode.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44260" y="2617589"/>
            <a:ext cx="13141881" cy="379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⚙️</a:t>
            </a:r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Two Engines Inside Compute Nodes: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744260" y="3206472"/>
            <a:ext cx="13141881" cy="371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 Batch Engine Runs ad-hoc analytical queries (e.g., SELECT, aggregates, joins).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744260" y="3787735"/>
            <a:ext cx="1314188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Fully vectorized and parallelized, processing multiple rows at once.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44260" y="4150400"/>
            <a:ext cx="1314188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Similar in architecture to modern OLAP databases.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744260" y="4657368"/>
            <a:ext cx="13141881" cy="371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 Streaming Engine Continuously processes materialized views in real-time.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744260" y="5238631"/>
            <a:ext cx="1314188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an actor-based architecture: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44260" y="5601295"/>
            <a:ext cx="1314188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unit of processing is called an actor.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44260" y="5963960"/>
            <a:ext cx="1314188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Actors are independent, stateful, and event-driven.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744260" y="6326624"/>
            <a:ext cx="1314188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They communicate through message passing, not shared memory.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744260" y="6689288"/>
            <a:ext cx="1314188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Actors are deployed and scheduled dynamically by the meta service.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744260" y="7196257"/>
            <a:ext cx="13141881" cy="371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6208"/>
            <a:ext cx="520993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93790" y="2144316"/>
            <a:ext cx="1304282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🔁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Checkpointing &amp; Fault Recovery Compute nodes save state to Hummock using barrier-based snapshots.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69271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a crash happens, compute nodes roll back to a previously saved consistent state.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07967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Guarantees exactly-once processing semantics for materialized views.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620453"/>
            <a:ext cx="13042821" cy="40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📶</a:t>
            </a:r>
            <a:r>
              <a:rPr lang="en-US" sz="1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Compute Node Lifecycle: Receives plan from Frontend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93790" y="424826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Spawns actors for the job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63522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Pulls data from source (e.g., Kafka)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02217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Applies transformations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540912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Pushes results to materialized views or back to user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5949910"/>
            <a:ext cx="1304282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💡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Analogy: Compute Nodes are the chefs in the kitchen, actively cooking and updating dishes (results) based on real-time orders and changes.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681585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0414"/>
            <a:ext cx="11515011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Crash Recovery with Asynchronous Checkpoints</a:t>
            </a:r>
            <a:endParaRPr lang="en-US" sz="410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359343"/>
            <a:ext cx="7576304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RisingWave uses Asynchronous Barrier Snapshot for: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304764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Refreshing materialized views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43459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Recovering from system crashes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049792"/>
            <a:ext cx="6650950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Guarantees exactly-once processing semantics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793790" y="4738092"/>
            <a:ext cx="4213741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If a crash occurs, RisingWave: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793790" y="542639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Restores system state to the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last consistent checkpoint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81334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Rebuilds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actors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resumes streaming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6428542"/>
            <a:ext cx="6624280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Ensures data consistency and high availability</a:t>
            </a:r>
            <a:endParaRPr lang="en-US" sz="24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3921"/>
            <a:ext cx="9663708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Hummock: Cloud-Native Storage Service</a:t>
            </a:r>
            <a:endParaRPr lang="en-US" sz="4100" dirty="0">
              <a:latin typeface="+mj-lt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66092"/>
            <a:ext cx="8308300" cy="50463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93818" y="2021443"/>
            <a:ext cx="425029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Hummock provides a unified key-value interface for storing and accessing data, combining shared cloud storage with tiered caches.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9593818" y="3470196"/>
            <a:ext cx="425029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Optimized for streaming workloads with a write path similar to LSM-tree and extensive use of tiered cache for read requests.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5064"/>
            <a:ext cx="12578239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Inside Hummock – Storage for Streaming Workloads</a:t>
            </a:r>
            <a:endParaRPr lang="en-US" sz="410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413992"/>
            <a:ext cx="866548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Hummock is a cloud-native storage engine built for streaming workloads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93790" y="3037284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Combines: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793790" y="366057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Shared cloud storage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(e.g., AWS S3)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04753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Tiered caching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fast reads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43448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LSM-tree–like write path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write optimization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049679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Supports: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793790" y="567297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latency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605992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Infinite storage scalability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644687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consistency</a:t>
            </a:r>
            <a:endParaRPr lang="en-US" sz="15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13553"/>
            <a:ext cx="7118628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Meta Service and Consistency</a:t>
            </a:r>
            <a:endParaRPr lang="en-US" sz="410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860840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Meta Service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93790" y="4384834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centralized service that stores metadata and coordinates distributed services, using etcd for durable storage and strong consistency.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564874" y="3860840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Consistency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7564874" y="4384834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RisingWave guarantees snapshot-based consistency over materialized views, ensuring sensible answers from queries.</a:t>
            </a:r>
            <a:endParaRPr lang="en-US" sz="15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1626"/>
            <a:ext cx="1094148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Meta Service – The Coordinator of the Cluster</a:t>
            </a:r>
            <a:endParaRPr lang="en-US" sz="410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30554"/>
            <a:ext cx="5549979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Meta Service stores cluster-wide metadata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93790" y="3153847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Responsibilities: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793790" y="377713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Maintains system catalog and cluster membership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16409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Schedules compute and compaction tasks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55104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Coordinates recovery, epochs, and barrier checkpoints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166241"/>
            <a:ext cx="7520107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Uses etcd for durable key-value storage with strong consistency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793790" y="578953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633031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Because of the meta service, other nodes are </a:t>
            </a:r>
            <a:r>
              <a:rPr lang="en-US" sz="1550" b="1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stateless</a:t>
            </a:r>
            <a:r>
              <a:rPr lang="en-US" sz="15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replaceable, which improves system flexibility and scaling in the cloud.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51886"/>
            <a:ext cx="7556421" cy="1302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Democratizing Stream Processing</a:t>
            </a:r>
            <a:endParaRPr lang="en-US" sz="410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352086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RisingWave aims to make stream processing simple, affordable, and accessible by: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21040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Treating streams as first-class citizens in a database.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4597360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a PostgreSQL-compatible SQL interface.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4984313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Allowing users to create streaming analytical tasks by defining materialized views.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80190" y="5842635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views are incrementally maintained in the RisingWave streaming engine and can be queried directly without exporting to an external system.</a:t>
            </a:r>
            <a:endParaRPr lang="en-US" sz="15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1990" y="468868"/>
            <a:ext cx="7780020" cy="1119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Demonstration: Real-Time CTR Calculation</a:t>
            </a:r>
            <a:endParaRPr lang="en-US" sz="350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681990" y="1843802"/>
            <a:ext cx="7780020" cy="5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access RisingWave via local psql clients and issue SQL statements to declare sources, create materialized views, and query real-time results.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681990" y="2581156"/>
            <a:ext cx="7780020" cy="5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 Calculating the click transformation rate (CTR) of displayed advertisements in real-time using SQL statements.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90" y="3318510"/>
            <a:ext cx="5733455" cy="444424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348" y="812840"/>
            <a:ext cx="10143173" cy="563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Streaming Workflow Visualization in RisingWave</a:t>
            </a:r>
            <a:endParaRPr lang="en-US" sz="3550" dirty="0">
              <a:latin typeface="+mj-lt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48" y="1827728"/>
            <a:ext cx="7419737" cy="38729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540722" y="1789152"/>
            <a:ext cx="3409831" cy="832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🎯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RisingWave auto-generates a streaming workflow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each SQL-based materialized view.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0540722" y="2681288"/>
            <a:ext cx="3409831" cy="1106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📦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Each </a:t>
            </a: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green block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represents a processing fragment (e.g., </a:t>
            </a:r>
            <a:r>
              <a:rPr lang="en-US" sz="13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source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3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merge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3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materialize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3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join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3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window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3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project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0540722" y="3848219"/>
            <a:ext cx="3409831" cy="832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🔁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Fragments are executed by actors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—lightweight, independent tasks scheduled across compute nodes.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0540722" y="4740354"/>
            <a:ext cx="3409831" cy="832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🧠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graph shows </a:t>
            </a: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dependencies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actor links, and execution order in real time.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0540722" y="5632490"/>
            <a:ext cx="3409831" cy="832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⚙️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Workflow is optimized for </a:t>
            </a: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parallel execution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fault tolerance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exactly-once consistency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10540722" y="6524625"/>
            <a:ext cx="3409831" cy="832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📊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Users can monitor this execution plan via the RisingWave </a:t>
            </a: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 UI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visibility and debugging.</a:t>
            </a:r>
            <a:endParaRPr lang="en-US" sz="13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09030"/>
            <a:ext cx="7556421" cy="1302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Future Roadmap – What’s Next for RisingWave</a:t>
            </a:r>
            <a:endParaRPr lang="en-US" sz="410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409230"/>
            <a:ext cx="2744748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🌐 Richer SQL Support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6280190" y="3047762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More TPC-H queries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343471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User-defined functions (UDFs)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382166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Role-based access control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80190" y="4436864"/>
            <a:ext cx="2773918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📦 Schemaless Sources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280190" y="507539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Auto-infer schema from incoming JSON/Protobuf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280190" y="546234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manual setup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280190" y="6077545"/>
            <a:ext cx="3715464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🤖 Adaptive Stream Processing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280190" y="671607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pipeline optimization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6280190" y="7103031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Respond to unknown stream patterns on-the-fly</a:t>
            </a:r>
            <a:endParaRPr lang="en-US" sz="15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51547"/>
            <a:ext cx="9235559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Rust-Based &amp; Open Source Foundation</a:t>
            </a:r>
            <a:endParaRPr lang="en-US" sz="410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89965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RisingWave is developed in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Rust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safety, performance, and concurrency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28660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Rust's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asynchronous runtime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scale actor-based workflows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67356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Open-sourced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under the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Apache License 2.0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506051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Promotes community-driven development and transparency</a:t>
            </a:r>
            <a:endParaRPr lang="en-US" sz="15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9116" y="377547"/>
            <a:ext cx="5008721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RisingWave: Powering Real-Time Data</a:t>
            </a:r>
            <a:endParaRPr lang="en-US" sz="225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549116" y="1012508"/>
            <a:ext cx="13532168" cy="4391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RisingWave is redefining stream processing by making real-time analytics </a:t>
            </a: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simple, accessible, and efficient</a:t>
            </a: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everyone. It combines a cloud-native architecture with the </a:t>
            </a: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familiar power of SQL</a:t>
            </a: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turning complex streaming challenges into streamlined, developer-friendly solutions.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549116" y="1657469"/>
            <a:ext cx="2716768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🌐 Cloud-Native &amp; Scalable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49116" y="2148840"/>
            <a:ext cx="13532168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for the modern cloud with elastic scaling and cost efficiency, adaptable to diverse real-time workloads.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549116" y="2574250"/>
            <a:ext cx="2162294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💡 SQL for Streams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549116" y="3065621"/>
            <a:ext cx="13532168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Leverages PostgreSQL-compatible SQL to simplify development and accelerate real-time pipeline creation.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549116" y="3491032"/>
            <a:ext cx="3432929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📊 Real-Time Operational Insights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549116" y="3982402"/>
            <a:ext cx="13532168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Delivers low-latency analytics and actionable intelligence—empowering smarter, faster decisions.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549116" y="4407813"/>
            <a:ext cx="2807256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🔁 Reliable &amp; Fault-Tolerant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549116" y="4899184"/>
            <a:ext cx="13532168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Guarantees data consistency and resilience through innovations like Hummock storage and asynchronous checkpoints.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549116" y="5324594"/>
            <a:ext cx="2162294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🔮 The Road Ahead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549116" y="5815965"/>
            <a:ext cx="13532168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RisingWave continues to evolve with support for:</a:t>
            </a:r>
            <a:endParaRPr lang="en-US" sz="1050" dirty="0"/>
          </a:p>
        </p:txBody>
      </p:sp>
      <p:sp>
        <p:nvSpPr>
          <p:cNvPr id="14" name="Text 12"/>
          <p:cNvSpPr/>
          <p:nvPr/>
        </p:nvSpPr>
        <p:spPr>
          <a:xfrm>
            <a:off x="549116" y="6189940"/>
            <a:ext cx="13532168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Richer SQL functionalities</a:t>
            </a:r>
            <a:endParaRPr lang="en-US" sz="1050" dirty="0"/>
          </a:p>
        </p:txBody>
      </p:sp>
      <p:sp>
        <p:nvSpPr>
          <p:cNvPr id="15" name="Text 13"/>
          <p:cNvSpPr/>
          <p:nvPr/>
        </p:nvSpPr>
        <p:spPr>
          <a:xfrm>
            <a:off x="549116" y="6457474"/>
            <a:ext cx="13532168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Schemaless data ingestion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549116" y="6725007"/>
            <a:ext cx="13532168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Adaptive, self-optimizing stream processing</a:t>
            </a:r>
            <a:endParaRPr lang="en-US" sz="1050" dirty="0"/>
          </a:p>
        </p:txBody>
      </p:sp>
      <p:sp>
        <p:nvSpPr>
          <p:cNvPr id="17" name="Text 15"/>
          <p:cNvSpPr/>
          <p:nvPr/>
        </p:nvSpPr>
        <p:spPr>
          <a:xfrm>
            <a:off x="549116" y="7150418"/>
            <a:ext cx="2162294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🏁 Conclusion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549116" y="7641788"/>
            <a:ext cx="13532168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RisingWave is not just a tool — it's a platform reshaping how we build and scale real-time analytics.</a:t>
            </a:r>
            <a:endParaRPr lang="en-US" sz="10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4278"/>
            <a:ext cx="520993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REFERENCES</a:t>
            </a:r>
            <a:endParaRPr lang="en-US" sz="410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892385"/>
            <a:ext cx="13042821" cy="3492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[1] 2022. Apache Kafka. </a:t>
            </a:r>
            <a:r>
              <a:rPr lang="en-US" sz="1550" u="sng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https://kafka.apache.org/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[2] 2022. Apache Pulsar. </a:t>
            </a:r>
            <a:r>
              <a:rPr lang="en-US" sz="1550" u="sng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https://pulsar.apache.org/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[3] 2022. AWS Kinesis. </a:t>
            </a:r>
            <a:r>
              <a:rPr lang="en-US" sz="1550" u="sng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https://aws.amazon.com/kinesis/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[4] 2022. Debezium. </a:t>
            </a:r>
            <a:r>
              <a:rPr lang="en-US" sz="1550" u="sng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https://debezium.io/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[5] 2022. etcd. </a:t>
            </a:r>
            <a:r>
              <a:rPr lang="en-US" sz="1550" u="sng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https://etcd.io/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[6] 2022. Redpanda. </a:t>
            </a:r>
            <a:r>
              <a:rPr lang="en-US" sz="1550" u="sng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https://redpanda.com/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[7] 2022. RisingWave source code. </a:t>
            </a:r>
            <a:r>
              <a:rPr lang="en-US" sz="1550" u="sng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https://github.com/singularity-data/risingwave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[8] Paris Carbone, Gyula Fóra, Stephan Ewen, Seif Haridi, and Kostas Tzoumas. 2015. Lightweight asynchronous snapshots for distributed dataflows. arXiv preprint arXiv:1506.08603 (2015).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[9] Paris Carbone, Asterios Katsifodimos, Stephan Ewen, Volker Markl, Seif Haridi, and Kostas Tzoumas. 2015. Apache flink: Stream and batch processing in a single engine. Bulletin of the IEEE Computer Society Technical Committee on Data Engineering 36, 4 (2015).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[10] Carl Hewitt, Peter Bishop, and Richard Steiger. 1973. A universal modular actor formalism for artificial intelligence. In Proceedings of the 3rd international joint conference on Artificial intelligence. 235–245.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[11] Frank McSherry. 2020. Eventual Consistency isn’t for Streaming. </a:t>
            </a:r>
            <a:r>
              <a:rPr lang="en-US" sz="1550" u="sng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https://materialize.com/eventual-consistency-isnt-for-streaming/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[12] Matei Zaharia, Tathagata Das, </a:t>
            </a: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Haoyuan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Li, Timothy Hunter, Scott Shenker, and Ion Stoica. 2013. Discretized streams: Fault-tolerant streaming computation at scale. In Proceedings of the twenty-fourth ACM symposium on operating systems principles. 423–438.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72264"/>
            <a:ext cx="11462980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Addressing the Challenges of Stream Processing</a:t>
            </a:r>
            <a:endParaRPr lang="en-US" sz="410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019550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Difficult to Learn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93790" y="4543544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streaming systems require users to learn low-level programming APIs, unlike DBMSes with SQL interfaces.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564874" y="4019550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Expensive to Operate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7564874" y="4543544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Deploying and maintaining a streaming system is costly, requiring many machines and a specialized operative team.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09280"/>
            <a:ext cx="932723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Ingesting &amp; Converting Streaming Data</a:t>
            </a:r>
            <a:endParaRPr lang="en-US" sz="410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85738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RisingWave can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ingest streaming data in various formats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39816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JSON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Protobuf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Avro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data formats are supported natively.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78512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soon as data is ingested, RisingWave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transforms raw data into relational rows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meaning you don’t have to write complex ETL logic just to query your streams.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2208133"/>
            <a:ext cx="6254948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RisingWave's Key Features</a:t>
            </a:r>
            <a:endParaRPr lang="en-US" sz="4100" dirty="0">
              <a:latin typeface="+mj-l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451390" y="3157061"/>
            <a:ext cx="4593431" cy="1491734"/>
          </a:xfrm>
          <a:prstGeom prst="roundRect">
            <a:avLst>
              <a:gd name="adj" fmla="val 558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657368" y="3363039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SQL Interface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4657368" y="3807738"/>
            <a:ext cx="41814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PostgreSQL compatible, seamlessly integrating with the PostgreSQL ecosystem.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9243179" y="3157061"/>
            <a:ext cx="4593431" cy="1491734"/>
          </a:xfrm>
          <a:prstGeom prst="roundRect">
            <a:avLst>
              <a:gd name="adj" fmla="val 558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49157" y="3363039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Tiered Architecture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449157" y="3807738"/>
            <a:ext cx="41814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Decoupled components for independent scaling and reduced costs.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4451390" y="4847153"/>
            <a:ext cx="9385221" cy="1174194"/>
          </a:xfrm>
          <a:prstGeom prst="roundRect">
            <a:avLst>
              <a:gd name="adj" fmla="val 709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657368" y="5053132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Open Source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4657368" y="5497830"/>
            <a:ext cx="89732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in Rust and open-sourced under Apache License 2.0.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656" y="466606"/>
            <a:ext cx="7474744" cy="556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Streaming SQL with Native Windows</a:t>
            </a:r>
            <a:endParaRPr lang="en-US" sz="350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678656" y="1277779"/>
            <a:ext cx="9991249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💡 RisingWave supports native window functions for real-time streaming queries:</a:t>
            </a:r>
            <a:endParaRPr lang="en-US" sz="2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56" y="2064782"/>
            <a:ext cx="5060871" cy="50608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61008" y="2043589"/>
            <a:ext cx="2321243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🔹 Tumbling Windows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161008" y="2506742"/>
            <a:ext cx="779823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Fixed-size, non-overlapping intervals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6161008" y="2837498"/>
            <a:ext cx="779823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E.g., Avg. sales every 10 minutes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161008" y="3278624"/>
            <a:ext cx="222694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🔹 Sliding Windows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161008" y="3741777"/>
            <a:ext cx="779823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Overlapping windows with frequent updates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6161008" y="4072533"/>
            <a:ext cx="779823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E.g., Max CPU usage over last 5 mins, updated every 30 sec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6161008" y="4513659"/>
            <a:ext cx="222694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🔹 Hopping Windows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161008" y="4976813"/>
            <a:ext cx="779823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Periodic overlapping intervals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6161008" y="5307568"/>
            <a:ext cx="779823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E.g., Rolling 10-min CTR calculated every 3 minutes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6161008" y="5748695"/>
            <a:ext cx="267235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✅ Why It Matters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161008" y="6260068"/>
            <a:ext cx="779823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</a:t>
            </a: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time-based aggregations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using just SQL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6161008" y="6590824"/>
            <a:ext cx="779823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Simplifies </a:t>
            </a: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analytics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continuous updates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6161008" y="6921579"/>
            <a:ext cx="779823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need for external processing frameworks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678656" y="7570946"/>
            <a:ext cx="2226945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9162"/>
            <a:ext cx="8032790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Advanced PostgreSQL Integration</a:t>
            </a:r>
            <a:endParaRPr lang="en-US" sz="410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91726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deep compatibility allows analysts and engineers already familiar with PostgreSQL to use RisingWave immediately without retraining or retooling.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77559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RisingWave is not just SQL-compatible in a basic sense—it deeply integrates with PostgreSQL: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31637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most PostgreSQL data types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including both basic (e.g., </a:t>
            </a:r>
            <a:r>
              <a:rPr lang="en-US" sz="15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INTEGER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5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VARCHAR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5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BOOLEAN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and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compositional types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(e.g., arrays, records).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502086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RisingWave can run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 of the 22 standard TPC-H benchmark queries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—a widely accepted performance and functionality test set in the database industry.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72535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uses the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PostgreSQL client protocol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meaning users can directly use existing tools like </a:t>
            </a:r>
            <a:r>
              <a:rPr lang="en-US" sz="15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psql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without needing to install or learn a new client.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0765"/>
            <a:ext cx="7750016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PostgreSQL Query Compatibility</a:t>
            </a:r>
            <a:endParaRPr lang="en-US" sz="410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35887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integration with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PostgreSQL syntax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semantics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74582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advanced data types: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28660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Arrays, records, and other compositional types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82738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standard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PostgreSQL client protocols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(e.g., </a:t>
            </a:r>
            <a:r>
              <a:rPr lang="en-US" sz="15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psql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22549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runs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 of the 22 TPC-H benchmark queries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60129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Proves RisingWave’s ability to handle complex SQL analytics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0002"/>
            <a:ext cx="5947648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RisingWave Architecture</a:t>
            </a:r>
            <a:endParaRPr lang="en-US" sz="4100" dirty="0">
              <a:latin typeface="+mj-lt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42173"/>
            <a:ext cx="5197197" cy="48941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82715" y="2097524"/>
            <a:ext cx="73613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RisingWave consists of two computation engines: a batch engine for ad-hoc queries and a streaming engine for continuously updating materialized views.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482715" y="2911197"/>
            <a:ext cx="73613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kernel is decoupled into frontend, compute engine, storage service, compaction service, and meta service.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</TotalTime>
  <Words>2072</Words>
  <Application>Microsoft Office PowerPoint</Application>
  <PresentationFormat>Custom</PresentationFormat>
  <Paragraphs>227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Century Gothic</vt:lpstr>
      <vt:lpstr>Inter</vt:lpstr>
      <vt:lpstr>Petrona Bold</vt:lpstr>
      <vt:lpstr>Consolas</vt:lpstr>
      <vt:lpstr>Arial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Naijel Roy</dc:creator>
  <cp:lastModifiedBy>Naijel Roy</cp:lastModifiedBy>
  <cp:revision>3</cp:revision>
  <dcterms:created xsi:type="dcterms:W3CDTF">2025-07-07T21:57:44Z</dcterms:created>
  <dcterms:modified xsi:type="dcterms:W3CDTF">2025-07-07T22:30:59Z</dcterms:modified>
</cp:coreProperties>
</file>